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8" r:id="rId2"/>
  </p:sldMasterIdLst>
  <p:sldIdLst>
    <p:sldId id="256" r:id="rId3"/>
    <p:sldId id="269" r:id="rId4"/>
    <p:sldId id="270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59" r:id="rId13"/>
    <p:sldId id="267" r:id="rId14"/>
    <p:sldId id="27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F5782-62E1-4EC4-BA28-03274EF204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4B42E9-2827-46E3-A853-3F3F9C57068C}">
      <dgm:prSet/>
      <dgm:spPr/>
      <dgm:t>
        <a:bodyPr/>
        <a:lstStyle/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In this HR Analytics project, we were provided with two datasets in excel format, each containing 50,000 rows. </a:t>
          </a:r>
        </a:p>
      </dgm:t>
    </dgm:pt>
    <dgm:pt modelId="{7D2347AF-0239-488B-AB76-F8DFDCA63558}" type="parTrans" cxnId="{8ABD7D1B-260B-466E-8E26-0AADADC607CF}">
      <dgm:prSet/>
      <dgm:spPr/>
      <dgm:t>
        <a:bodyPr/>
        <a:lstStyle/>
        <a:p>
          <a:endParaRPr lang="en-US"/>
        </a:p>
      </dgm:t>
    </dgm:pt>
    <dgm:pt modelId="{FEE2E6AC-BE36-46AE-B719-E2E18F1D09E3}" type="sibTrans" cxnId="{8ABD7D1B-260B-466E-8E26-0AADADC607CF}">
      <dgm:prSet/>
      <dgm:spPr/>
      <dgm:t>
        <a:bodyPr/>
        <a:lstStyle/>
        <a:p>
          <a:endParaRPr lang="en-US"/>
        </a:p>
      </dgm:t>
    </dgm:pt>
    <dgm:pt modelId="{7A190487-000E-4780-A488-EABD2E994753}">
      <dgm:prSet/>
      <dgm:spPr/>
      <dgm:t>
        <a:bodyPr/>
        <a:lstStyle/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The objective was to analyze the data and derive insights to assist the HR team in employee retention. </a:t>
          </a:r>
        </a:p>
      </dgm:t>
    </dgm:pt>
    <dgm:pt modelId="{7B53D5D4-D100-46A8-995F-B4ACEAC5151D}" type="parTrans" cxnId="{54222CF3-1F40-4C6B-B4BA-E555BC6F876E}">
      <dgm:prSet/>
      <dgm:spPr/>
      <dgm:t>
        <a:bodyPr/>
        <a:lstStyle/>
        <a:p>
          <a:endParaRPr lang="en-US"/>
        </a:p>
      </dgm:t>
    </dgm:pt>
    <dgm:pt modelId="{77CC3AFD-F8A9-4053-B593-E79720AE843C}" type="sibTrans" cxnId="{54222CF3-1F40-4C6B-B4BA-E555BC6F876E}">
      <dgm:prSet/>
      <dgm:spPr/>
      <dgm:t>
        <a:bodyPr/>
        <a:lstStyle/>
        <a:p>
          <a:endParaRPr lang="en-US"/>
        </a:p>
      </dgm:t>
    </dgm:pt>
    <dgm:pt modelId="{03480F83-A9D5-4552-8CCC-C961342F11E0}">
      <dgm:prSet/>
      <dgm:spPr/>
      <dgm:t>
        <a:bodyPr/>
        <a:lstStyle/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We utilized MS-Excel and MySQL for the analysis, performing calculations, merging datasets, and creating interactive dashboards. </a:t>
          </a:r>
        </a:p>
      </dgm:t>
    </dgm:pt>
    <dgm:pt modelId="{BE33ECA4-4E4B-4F66-923C-A83D2D617997}" type="parTrans" cxnId="{785775AD-BDB7-45EA-9095-00CE1B1E09F6}">
      <dgm:prSet/>
      <dgm:spPr/>
      <dgm:t>
        <a:bodyPr/>
        <a:lstStyle/>
        <a:p>
          <a:endParaRPr lang="en-US"/>
        </a:p>
      </dgm:t>
    </dgm:pt>
    <dgm:pt modelId="{3A6CB20C-795E-424A-B0DC-922018B26EE6}" type="sibTrans" cxnId="{785775AD-BDB7-45EA-9095-00CE1B1E09F6}">
      <dgm:prSet/>
      <dgm:spPr/>
      <dgm:t>
        <a:bodyPr/>
        <a:lstStyle/>
        <a:p>
          <a:endParaRPr lang="en-US"/>
        </a:p>
      </dgm:t>
    </dgm:pt>
    <dgm:pt modelId="{55ABF0CA-A6C2-4795-A56B-010317B691A2}">
      <dgm:prSet/>
      <dgm:spPr/>
      <dgm:t>
        <a:bodyPr/>
        <a:lstStyle/>
        <a:p>
          <a:r>
            <a:rPr lang="en-US" dirty="0">
              <a:solidFill>
                <a:schemeClr val="accent2">
                  <a:lumMod val="60000"/>
                  <a:lumOff val="40000"/>
                </a:schemeClr>
              </a:solidFill>
            </a:rPr>
            <a:t>Additionally, we prepared dashboards using Excel, Power BI, and Tableau tools.</a:t>
          </a:r>
        </a:p>
      </dgm:t>
    </dgm:pt>
    <dgm:pt modelId="{5F8ED951-B824-4B1C-B78D-0C274E5466F9}" type="parTrans" cxnId="{17FDAC10-E9FF-4D9D-B7F4-58F17C3AD3DB}">
      <dgm:prSet/>
      <dgm:spPr/>
      <dgm:t>
        <a:bodyPr/>
        <a:lstStyle/>
        <a:p>
          <a:endParaRPr lang="en-US"/>
        </a:p>
      </dgm:t>
    </dgm:pt>
    <dgm:pt modelId="{1C232072-D353-4D49-BEF3-B7BDF719306D}" type="sibTrans" cxnId="{17FDAC10-E9FF-4D9D-B7F4-58F17C3AD3DB}">
      <dgm:prSet/>
      <dgm:spPr/>
      <dgm:t>
        <a:bodyPr/>
        <a:lstStyle/>
        <a:p>
          <a:endParaRPr lang="en-US"/>
        </a:p>
      </dgm:t>
    </dgm:pt>
    <dgm:pt modelId="{2C8857A5-2EAD-4F6E-AB38-CC8A92F1FBDC}" type="pres">
      <dgm:prSet presAssocID="{025F5782-62E1-4EC4-BA28-03274EF20419}" presName="root" presStyleCnt="0">
        <dgm:presLayoutVars>
          <dgm:dir/>
          <dgm:resizeHandles val="exact"/>
        </dgm:presLayoutVars>
      </dgm:prSet>
      <dgm:spPr/>
    </dgm:pt>
    <dgm:pt modelId="{ED06F491-A646-423C-AA5A-C6A03DF94489}" type="pres">
      <dgm:prSet presAssocID="{025F5782-62E1-4EC4-BA28-03274EF20419}" presName="container" presStyleCnt="0">
        <dgm:presLayoutVars>
          <dgm:dir/>
          <dgm:resizeHandles val="exact"/>
        </dgm:presLayoutVars>
      </dgm:prSet>
      <dgm:spPr/>
    </dgm:pt>
    <dgm:pt modelId="{BF10E8DF-EA5A-4C2A-845C-F5132F15CA51}" type="pres">
      <dgm:prSet presAssocID="{884B42E9-2827-46E3-A853-3F3F9C57068C}" presName="compNode" presStyleCnt="0"/>
      <dgm:spPr/>
    </dgm:pt>
    <dgm:pt modelId="{CEFD31A2-02F5-45D1-A27A-4C9A9077C7F5}" type="pres">
      <dgm:prSet presAssocID="{884B42E9-2827-46E3-A853-3F3F9C57068C}" presName="iconBgRect" presStyleLbl="bgShp" presStyleIdx="0" presStyleCnt="4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</dgm:pt>
    <dgm:pt modelId="{D490B6C6-8F92-4D50-9A4E-1DDE51001E4B}" type="pres">
      <dgm:prSet presAssocID="{884B42E9-2827-46E3-A853-3F3F9C5706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C2194CF-F88B-42B3-AFED-106D6642F774}" type="pres">
      <dgm:prSet presAssocID="{884B42E9-2827-46E3-A853-3F3F9C57068C}" presName="spaceRect" presStyleCnt="0"/>
      <dgm:spPr/>
    </dgm:pt>
    <dgm:pt modelId="{AAE4497C-CA9A-4EA3-98D8-556772AC2C0D}" type="pres">
      <dgm:prSet presAssocID="{884B42E9-2827-46E3-A853-3F3F9C57068C}" presName="textRect" presStyleLbl="revTx" presStyleIdx="0" presStyleCnt="4">
        <dgm:presLayoutVars>
          <dgm:chMax val="1"/>
          <dgm:chPref val="1"/>
        </dgm:presLayoutVars>
      </dgm:prSet>
      <dgm:spPr/>
    </dgm:pt>
    <dgm:pt modelId="{F8E9017E-BFED-425C-A724-5A922CE4B500}" type="pres">
      <dgm:prSet presAssocID="{FEE2E6AC-BE36-46AE-B719-E2E18F1D09E3}" presName="sibTrans" presStyleLbl="sibTrans2D1" presStyleIdx="0" presStyleCnt="0"/>
      <dgm:spPr/>
    </dgm:pt>
    <dgm:pt modelId="{04594DF6-B794-4672-AF6F-6861B2A81490}" type="pres">
      <dgm:prSet presAssocID="{7A190487-000E-4780-A488-EABD2E994753}" presName="compNode" presStyleCnt="0"/>
      <dgm:spPr/>
    </dgm:pt>
    <dgm:pt modelId="{311442F5-FEB9-48B9-9C29-3EB7071FC2B6}" type="pres">
      <dgm:prSet presAssocID="{7A190487-000E-4780-A488-EABD2E994753}" presName="iconBgRect" presStyleLbl="bgShp" presStyleIdx="1" presStyleCnt="4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F8D6B47D-B53F-4608-9D62-911A667A8F56}" type="pres">
      <dgm:prSet presAssocID="{7A190487-000E-4780-A488-EABD2E9947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4A605B7-5743-4D84-B2CA-8F7A5730F6E0}" type="pres">
      <dgm:prSet presAssocID="{7A190487-000E-4780-A488-EABD2E994753}" presName="spaceRect" presStyleCnt="0"/>
      <dgm:spPr/>
    </dgm:pt>
    <dgm:pt modelId="{D6018979-282F-46B6-9F92-C151DD269A0A}" type="pres">
      <dgm:prSet presAssocID="{7A190487-000E-4780-A488-EABD2E994753}" presName="textRect" presStyleLbl="revTx" presStyleIdx="1" presStyleCnt="4">
        <dgm:presLayoutVars>
          <dgm:chMax val="1"/>
          <dgm:chPref val="1"/>
        </dgm:presLayoutVars>
      </dgm:prSet>
      <dgm:spPr/>
    </dgm:pt>
    <dgm:pt modelId="{57EB03AA-D4D5-4149-8A1A-6C268F0BADB8}" type="pres">
      <dgm:prSet presAssocID="{77CC3AFD-F8A9-4053-B593-E79720AE843C}" presName="sibTrans" presStyleLbl="sibTrans2D1" presStyleIdx="0" presStyleCnt="0"/>
      <dgm:spPr/>
    </dgm:pt>
    <dgm:pt modelId="{FB6EB470-F032-425B-A1C9-1204980D896E}" type="pres">
      <dgm:prSet presAssocID="{03480F83-A9D5-4552-8CCC-C961342F11E0}" presName="compNode" presStyleCnt="0"/>
      <dgm:spPr/>
    </dgm:pt>
    <dgm:pt modelId="{EFA6765D-A603-426F-9139-10F3EA7C9C84}" type="pres">
      <dgm:prSet presAssocID="{03480F83-A9D5-4552-8CCC-C961342F11E0}" presName="iconBgRect" presStyleLbl="bgShp" presStyleIdx="2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F2326A0B-15F8-424F-AFDF-0922FE50D1B5}" type="pres">
      <dgm:prSet presAssocID="{03480F83-A9D5-4552-8CCC-C961342F11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2FA674A-DB83-4A21-93F9-5E020599EEE4}" type="pres">
      <dgm:prSet presAssocID="{03480F83-A9D5-4552-8CCC-C961342F11E0}" presName="spaceRect" presStyleCnt="0"/>
      <dgm:spPr/>
    </dgm:pt>
    <dgm:pt modelId="{53EE992B-335A-4A15-9798-D1C0BF531BF8}" type="pres">
      <dgm:prSet presAssocID="{03480F83-A9D5-4552-8CCC-C961342F11E0}" presName="textRect" presStyleLbl="revTx" presStyleIdx="2" presStyleCnt="4">
        <dgm:presLayoutVars>
          <dgm:chMax val="1"/>
          <dgm:chPref val="1"/>
        </dgm:presLayoutVars>
      </dgm:prSet>
      <dgm:spPr/>
    </dgm:pt>
    <dgm:pt modelId="{BA99D030-0767-430E-8DFB-9953212D2C4A}" type="pres">
      <dgm:prSet presAssocID="{3A6CB20C-795E-424A-B0DC-922018B26EE6}" presName="sibTrans" presStyleLbl="sibTrans2D1" presStyleIdx="0" presStyleCnt="0"/>
      <dgm:spPr/>
    </dgm:pt>
    <dgm:pt modelId="{5CBEF1B1-A275-4612-9D47-FD1CC5FECB73}" type="pres">
      <dgm:prSet presAssocID="{55ABF0CA-A6C2-4795-A56B-010317B691A2}" presName="compNode" presStyleCnt="0"/>
      <dgm:spPr/>
    </dgm:pt>
    <dgm:pt modelId="{F9B533EF-5DF6-455C-B008-8257F5343C7A}" type="pres">
      <dgm:prSet presAssocID="{55ABF0CA-A6C2-4795-A56B-010317B691A2}" presName="iconBgRect" presStyleLbl="bgShp" presStyleIdx="3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</dgm:pt>
    <dgm:pt modelId="{7D0A101F-FE5E-42F2-8EEC-015910833D87}" type="pres">
      <dgm:prSet presAssocID="{55ABF0CA-A6C2-4795-A56B-010317B691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CDF960-5C9E-4897-B764-7AE7D69CE4AB}" type="pres">
      <dgm:prSet presAssocID="{55ABF0CA-A6C2-4795-A56B-010317B691A2}" presName="spaceRect" presStyleCnt="0"/>
      <dgm:spPr/>
    </dgm:pt>
    <dgm:pt modelId="{4F78D664-8E07-4AD0-8686-5B1D3A285088}" type="pres">
      <dgm:prSet presAssocID="{55ABF0CA-A6C2-4795-A56B-010317B691A2}" presName="textRect" presStyleLbl="revTx" presStyleIdx="3" presStyleCnt="4" custScaleX="115033">
        <dgm:presLayoutVars>
          <dgm:chMax val="1"/>
          <dgm:chPref val="1"/>
        </dgm:presLayoutVars>
      </dgm:prSet>
      <dgm:spPr/>
    </dgm:pt>
  </dgm:ptLst>
  <dgm:cxnLst>
    <dgm:cxn modelId="{9EA40006-6C77-43B1-B1D3-15861E2333C8}" type="presOf" srcId="{025F5782-62E1-4EC4-BA28-03274EF20419}" destId="{2C8857A5-2EAD-4F6E-AB38-CC8A92F1FBDC}" srcOrd="0" destOrd="0" presId="urn:microsoft.com/office/officeart/2018/2/layout/IconCircleList"/>
    <dgm:cxn modelId="{17FDAC10-E9FF-4D9D-B7F4-58F17C3AD3DB}" srcId="{025F5782-62E1-4EC4-BA28-03274EF20419}" destId="{55ABF0CA-A6C2-4795-A56B-010317B691A2}" srcOrd="3" destOrd="0" parTransId="{5F8ED951-B824-4B1C-B78D-0C274E5466F9}" sibTransId="{1C232072-D353-4D49-BEF3-B7BDF719306D}"/>
    <dgm:cxn modelId="{65656617-8316-49CB-803F-EC3E0CE38F78}" type="presOf" srcId="{7A190487-000E-4780-A488-EABD2E994753}" destId="{D6018979-282F-46B6-9F92-C151DD269A0A}" srcOrd="0" destOrd="0" presId="urn:microsoft.com/office/officeart/2018/2/layout/IconCircleList"/>
    <dgm:cxn modelId="{8ABD7D1B-260B-466E-8E26-0AADADC607CF}" srcId="{025F5782-62E1-4EC4-BA28-03274EF20419}" destId="{884B42E9-2827-46E3-A853-3F3F9C57068C}" srcOrd="0" destOrd="0" parTransId="{7D2347AF-0239-488B-AB76-F8DFDCA63558}" sibTransId="{FEE2E6AC-BE36-46AE-B719-E2E18F1D09E3}"/>
    <dgm:cxn modelId="{3D6A4520-941B-42F7-ADD5-65F80887F9FD}" type="presOf" srcId="{03480F83-A9D5-4552-8CCC-C961342F11E0}" destId="{53EE992B-335A-4A15-9798-D1C0BF531BF8}" srcOrd="0" destOrd="0" presId="urn:microsoft.com/office/officeart/2018/2/layout/IconCircleList"/>
    <dgm:cxn modelId="{26975634-290F-4F7E-AB67-B8FD5CE4D3C8}" type="presOf" srcId="{884B42E9-2827-46E3-A853-3F3F9C57068C}" destId="{AAE4497C-CA9A-4EA3-98D8-556772AC2C0D}" srcOrd="0" destOrd="0" presId="urn:microsoft.com/office/officeart/2018/2/layout/IconCircleList"/>
    <dgm:cxn modelId="{EF67206C-CD46-4438-BC8E-C2F349694B0D}" type="presOf" srcId="{77CC3AFD-F8A9-4053-B593-E79720AE843C}" destId="{57EB03AA-D4D5-4149-8A1A-6C268F0BADB8}" srcOrd="0" destOrd="0" presId="urn:microsoft.com/office/officeart/2018/2/layout/IconCircleList"/>
    <dgm:cxn modelId="{512D5276-0C28-4FE1-9EDD-1B81669D5DF7}" type="presOf" srcId="{3A6CB20C-795E-424A-B0DC-922018B26EE6}" destId="{BA99D030-0767-430E-8DFB-9953212D2C4A}" srcOrd="0" destOrd="0" presId="urn:microsoft.com/office/officeart/2018/2/layout/IconCircleList"/>
    <dgm:cxn modelId="{BCC75F92-8E65-486F-B5D0-806F4FA04042}" type="presOf" srcId="{FEE2E6AC-BE36-46AE-B719-E2E18F1D09E3}" destId="{F8E9017E-BFED-425C-A724-5A922CE4B500}" srcOrd="0" destOrd="0" presId="urn:microsoft.com/office/officeart/2018/2/layout/IconCircleList"/>
    <dgm:cxn modelId="{785775AD-BDB7-45EA-9095-00CE1B1E09F6}" srcId="{025F5782-62E1-4EC4-BA28-03274EF20419}" destId="{03480F83-A9D5-4552-8CCC-C961342F11E0}" srcOrd="2" destOrd="0" parTransId="{BE33ECA4-4E4B-4F66-923C-A83D2D617997}" sibTransId="{3A6CB20C-795E-424A-B0DC-922018B26EE6}"/>
    <dgm:cxn modelId="{FBBC8FB2-C1D6-467B-8B15-0BA062C16F20}" type="presOf" srcId="{55ABF0CA-A6C2-4795-A56B-010317B691A2}" destId="{4F78D664-8E07-4AD0-8686-5B1D3A285088}" srcOrd="0" destOrd="0" presId="urn:microsoft.com/office/officeart/2018/2/layout/IconCircleList"/>
    <dgm:cxn modelId="{54222CF3-1F40-4C6B-B4BA-E555BC6F876E}" srcId="{025F5782-62E1-4EC4-BA28-03274EF20419}" destId="{7A190487-000E-4780-A488-EABD2E994753}" srcOrd="1" destOrd="0" parTransId="{7B53D5D4-D100-46A8-995F-B4ACEAC5151D}" sibTransId="{77CC3AFD-F8A9-4053-B593-E79720AE843C}"/>
    <dgm:cxn modelId="{14B993B9-8F86-46DA-BDFA-E579F53B6CC3}" type="presParOf" srcId="{2C8857A5-2EAD-4F6E-AB38-CC8A92F1FBDC}" destId="{ED06F491-A646-423C-AA5A-C6A03DF94489}" srcOrd="0" destOrd="0" presId="urn:microsoft.com/office/officeart/2018/2/layout/IconCircleList"/>
    <dgm:cxn modelId="{5CCB61D5-FA23-4230-8CCE-4BC731ED7FB1}" type="presParOf" srcId="{ED06F491-A646-423C-AA5A-C6A03DF94489}" destId="{BF10E8DF-EA5A-4C2A-845C-F5132F15CA51}" srcOrd="0" destOrd="0" presId="urn:microsoft.com/office/officeart/2018/2/layout/IconCircleList"/>
    <dgm:cxn modelId="{154743E1-22E2-4390-AC33-8859A200585B}" type="presParOf" srcId="{BF10E8DF-EA5A-4C2A-845C-F5132F15CA51}" destId="{CEFD31A2-02F5-45D1-A27A-4C9A9077C7F5}" srcOrd="0" destOrd="0" presId="urn:microsoft.com/office/officeart/2018/2/layout/IconCircleList"/>
    <dgm:cxn modelId="{C5E7D561-9A4D-4C80-9172-920800E96608}" type="presParOf" srcId="{BF10E8DF-EA5A-4C2A-845C-F5132F15CA51}" destId="{D490B6C6-8F92-4D50-9A4E-1DDE51001E4B}" srcOrd="1" destOrd="0" presId="urn:microsoft.com/office/officeart/2018/2/layout/IconCircleList"/>
    <dgm:cxn modelId="{D6D9AB0C-B120-4524-8D52-3C44B0F476EA}" type="presParOf" srcId="{BF10E8DF-EA5A-4C2A-845C-F5132F15CA51}" destId="{CC2194CF-F88B-42B3-AFED-106D6642F774}" srcOrd="2" destOrd="0" presId="urn:microsoft.com/office/officeart/2018/2/layout/IconCircleList"/>
    <dgm:cxn modelId="{07B16274-2BC3-4368-8EF7-F7AFB699B693}" type="presParOf" srcId="{BF10E8DF-EA5A-4C2A-845C-F5132F15CA51}" destId="{AAE4497C-CA9A-4EA3-98D8-556772AC2C0D}" srcOrd="3" destOrd="0" presId="urn:microsoft.com/office/officeart/2018/2/layout/IconCircleList"/>
    <dgm:cxn modelId="{391174A7-C682-49F8-9CB0-D3CFB4B61287}" type="presParOf" srcId="{ED06F491-A646-423C-AA5A-C6A03DF94489}" destId="{F8E9017E-BFED-425C-A724-5A922CE4B500}" srcOrd="1" destOrd="0" presId="urn:microsoft.com/office/officeart/2018/2/layout/IconCircleList"/>
    <dgm:cxn modelId="{ABD6C64D-DE01-4CAD-8F49-FFF048F50ED2}" type="presParOf" srcId="{ED06F491-A646-423C-AA5A-C6A03DF94489}" destId="{04594DF6-B794-4672-AF6F-6861B2A81490}" srcOrd="2" destOrd="0" presId="urn:microsoft.com/office/officeart/2018/2/layout/IconCircleList"/>
    <dgm:cxn modelId="{C4C91FCD-577E-41AC-AA0B-7069DDD4BC87}" type="presParOf" srcId="{04594DF6-B794-4672-AF6F-6861B2A81490}" destId="{311442F5-FEB9-48B9-9C29-3EB7071FC2B6}" srcOrd="0" destOrd="0" presId="urn:microsoft.com/office/officeart/2018/2/layout/IconCircleList"/>
    <dgm:cxn modelId="{9CE80A2B-B6BB-4A12-ACB0-751B7CD28916}" type="presParOf" srcId="{04594DF6-B794-4672-AF6F-6861B2A81490}" destId="{F8D6B47D-B53F-4608-9D62-911A667A8F56}" srcOrd="1" destOrd="0" presId="urn:microsoft.com/office/officeart/2018/2/layout/IconCircleList"/>
    <dgm:cxn modelId="{C3EECB2A-B8CF-4195-A7F0-10829AD91F3F}" type="presParOf" srcId="{04594DF6-B794-4672-AF6F-6861B2A81490}" destId="{E4A605B7-5743-4D84-B2CA-8F7A5730F6E0}" srcOrd="2" destOrd="0" presId="urn:microsoft.com/office/officeart/2018/2/layout/IconCircleList"/>
    <dgm:cxn modelId="{839BDDDC-15CF-4527-AC37-561CE30C94B1}" type="presParOf" srcId="{04594DF6-B794-4672-AF6F-6861B2A81490}" destId="{D6018979-282F-46B6-9F92-C151DD269A0A}" srcOrd="3" destOrd="0" presId="urn:microsoft.com/office/officeart/2018/2/layout/IconCircleList"/>
    <dgm:cxn modelId="{E5920659-A555-4177-A24C-1DB9B2D56120}" type="presParOf" srcId="{ED06F491-A646-423C-AA5A-C6A03DF94489}" destId="{57EB03AA-D4D5-4149-8A1A-6C268F0BADB8}" srcOrd="3" destOrd="0" presId="urn:microsoft.com/office/officeart/2018/2/layout/IconCircleList"/>
    <dgm:cxn modelId="{81D18357-3C46-4656-A380-9F58E4E4C5EE}" type="presParOf" srcId="{ED06F491-A646-423C-AA5A-C6A03DF94489}" destId="{FB6EB470-F032-425B-A1C9-1204980D896E}" srcOrd="4" destOrd="0" presId="urn:microsoft.com/office/officeart/2018/2/layout/IconCircleList"/>
    <dgm:cxn modelId="{A7196C57-F373-41FB-8FB8-E33DB8BE0C07}" type="presParOf" srcId="{FB6EB470-F032-425B-A1C9-1204980D896E}" destId="{EFA6765D-A603-426F-9139-10F3EA7C9C84}" srcOrd="0" destOrd="0" presId="urn:microsoft.com/office/officeart/2018/2/layout/IconCircleList"/>
    <dgm:cxn modelId="{9C90EDB2-3643-4381-BBB8-A53777EFAF13}" type="presParOf" srcId="{FB6EB470-F032-425B-A1C9-1204980D896E}" destId="{F2326A0B-15F8-424F-AFDF-0922FE50D1B5}" srcOrd="1" destOrd="0" presId="urn:microsoft.com/office/officeart/2018/2/layout/IconCircleList"/>
    <dgm:cxn modelId="{47F80989-B388-420A-A252-5263097974CD}" type="presParOf" srcId="{FB6EB470-F032-425B-A1C9-1204980D896E}" destId="{22FA674A-DB83-4A21-93F9-5E020599EEE4}" srcOrd="2" destOrd="0" presId="urn:microsoft.com/office/officeart/2018/2/layout/IconCircleList"/>
    <dgm:cxn modelId="{FEB27579-D4E6-43F6-9A18-2E9D23600C47}" type="presParOf" srcId="{FB6EB470-F032-425B-A1C9-1204980D896E}" destId="{53EE992B-335A-4A15-9798-D1C0BF531BF8}" srcOrd="3" destOrd="0" presId="urn:microsoft.com/office/officeart/2018/2/layout/IconCircleList"/>
    <dgm:cxn modelId="{39C2EBC9-CB99-4843-9F52-47051AEA5BB4}" type="presParOf" srcId="{ED06F491-A646-423C-AA5A-C6A03DF94489}" destId="{BA99D030-0767-430E-8DFB-9953212D2C4A}" srcOrd="5" destOrd="0" presId="urn:microsoft.com/office/officeart/2018/2/layout/IconCircleList"/>
    <dgm:cxn modelId="{38E3D733-3E88-415C-89F1-0CC07978B467}" type="presParOf" srcId="{ED06F491-A646-423C-AA5A-C6A03DF94489}" destId="{5CBEF1B1-A275-4612-9D47-FD1CC5FECB73}" srcOrd="6" destOrd="0" presId="urn:microsoft.com/office/officeart/2018/2/layout/IconCircleList"/>
    <dgm:cxn modelId="{59FA1E6C-E8EA-43EA-9425-C9412FFB4490}" type="presParOf" srcId="{5CBEF1B1-A275-4612-9D47-FD1CC5FECB73}" destId="{F9B533EF-5DF6-455C-B008-8257F5343C7A}" srcOrd="0" destOrd="0" presId="urn:microsoft.com/office/officeart/2018/2/layout/IconCircleList"/>
    <dgm:cxn modelId="{D44289AF-421A-40C5-AE80-8D1FBACB592F}" type="presParOf" srcId="{5CBEF1B1-A275-4612-9D47-FD1CC5FECB73}" destId="{7D0A101F-FE5E-42F2-8EEC-015910833D87}" srcOrd="1" destOrd="0" presId="urn:microsoft.com/office/officeart/2018/2/layout/IconCircleList"/>
    <dgm:cxn modelId="{75132675-DF98-47B0-AC6A-0FCB5DA84425}" type="presParOf" srcId="{5CBEF1B1-A275-4612-9D47-FD1CC5FECB73}" destId="{04CDF960-5C9E-4897-B764-7AE7D69CE4AB}" srcOrd="2" destOrd="0" presId="urn:microsoft.com/office/officeart/2018/2/layout/IconCircleList"/>
    <dgm:cxn modelId="{F73D592E-734B-42D3-A0C5-05B0CB1117BA}" type="presParOf" srcId="{5CBEF1B1-A275-4612-9D47-FD1CC5FECB73}" destId="{4F78D664-8E07-4AD0-8686-5B1D3A2850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D31A2-02F5-45D1-A27A-4C9A9077C7F5}">
      <dsp:nvSpPr>
        <dsp:cNvPr id="0" name=""/>
        <dsp:cNvSpPr/>
      </dsp:nvSpPr>
      <dsp:spPr>
        <a:xfrm>
          <a:off x="144096" y="350746"/>
          <a:ext cx="1363015" cy="1363015"/>
        </a:xfrm>
        <a:prstGeom prst="ellips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D490B6C6-8F92-4D50-9A4E-1DDE51001E4B}">
      <dsp:nvSpPr>
        <dsp:cNvPr id="0" name=""/>
        <dsp:cNvSpPr/>
      </dsp:nvSpPr>
      <dsp:spPr>
        <a:xfrm>
          <a:off x="430329" y="636979"/>
          <a:ext cx="790548" cy="790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497C-CA9A-4EA3-98D8-556772AC2C0D}">
      <dsp:nvSpPr>
        <dsp:cNvPr id="0" name=""/>
        <dsp:cNvSpPr/>
      </dsp:nvSpPr>
      <dsp:spPr>
        <a:xfrm>
          <a:off x="1799186" y="350746"/>
          <a:ext cx="3212821" cy="1363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In this HR Analytics project, we were provided with two datasets in excel format, each containing 50,000 rows. </a:t>
          </a:r>
        </a:p>
      </dsp:txBody>
      <dsp:txXfrm>
        <a:off x="1799186" y="350746"/>
        <a:ext cx="3212821" cy="1363015"/>
      </dsp:txXfrm>
    </dsp:sp>
    <dsp:sp modelId="{311442F5-FEB9-48B9-9C29-3EB7071FC2B6}">
      <dsp:nvSpPr>
        <dsp:cNvPr id="0" name=""/>
        <dsp:cNvSpPr/>
      </dsp:nvSpPr>
      <dsp:spPr>
        <a:xfrm>
          <a:off x="5571817" y="350746"/>
          <a:ext cx="1363015" cy="136301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F8D6B47D-B53F-4608-9D62-911A667A8F56}">
      <dsp:nvSpPr>
        <dsp:cNvPr id="0" name=""/>
        <dsp:cNvSpPr/>
      </dsp:nvSpPr>
      <dsp:spPr>
        <a:xfrm>
          <a:off x="5858050" y="636979"/>
          <a:ext cx="790548" cy="790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18979-282F-46B6-9F92-C151DD269A0A}">
      <dsp:nvSpPr>
        <dsp:cNvPr id="0" name=""/>
        <dsp:cNvSpPr/>
      </dsp:nvSpPr>
      <dsp:spPr>
        <a:xfrm>
          <a:off x="7226907" y="350746"/>
          <a:ext cx="3212821" cy="1363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The objective was to analyze the data and derive insights to assist the HR team in employee retention. </a:t>
          </a:r>
        </a:p>
      </dsp:txBody>
      <dsp:txXfrm>
        <a:off x="7226907" y="350746"/>
        <a:ext cx="3212821" cy="1363015"/>
      </dsp:txXfrm>
    </dsp:sp>
    <dsp:sp modelId="{EFA6765D-A603-426F-9139-10F3EA7C9C84}">
      <dsp:nvSpPr>
        <dsp:cNvPr id="0" name=""/>
        <dsp:cNvSpPr/>
      </dsp:nvSpPr>
      <dsp:spPr>
        <a:xfrm>
          <a:off x="144096" y="2415784"/>
          <a:ext cx="1363015" cy="1363015"/>
        </a:xfrm>
        <a:prstGeom prst="ellipse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F2326A0B-15F8-424F-AFDF-0922FE50D1B5}">
      <dsp:nvSpPr>
        <dsp:cNvPr id="0" name=""/>
        <dsp:cNvSpPr/>
      </dsp:nvSpPr>
      <dsp:spPr>
        <a:xfrm>
          <a:off x="430329" y="2702018"/>
          <a:ext cx="790548" cy="790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E992B-335A-4A15-9798-D1C0BF531BF8}">
      <dsp:nvSpPr>
        <dsp:cNvPr id="0" name=""/>
        <dsp:cNvSpPr/>
      </dsp:nvSpPr>
      <dsp:spPr>
        <a:xfrm>
          <a:off x="1799186" y="2415784"/>
          <a:ext cx="3212821" cy="1363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We utilized MS-Excel and MySQL for the analysis, performing calculations, merging datasets, and creating interactive dashboards. </a:t>
          </a:r>
        </a:p>
      </dsp:txBody>
      <dsp:txXfrm>
        <a:off x="1799186" y="2415784"/>
        <a:ext cx="3212821" cy="1363015"/>
      </dsp:txXfrm>
    </dsp:sp>
    <dsp:sp modelId="{F9B533EF-5DF6-455C-B008-8257F5343C7A}">
      <dsp:nvSpPr>
        <dsp:cNvPr id="0" name=""/>
        <dsp:cNvSpPr/>
      </dsp:nvSpPr>
      <dsp:spPr>
        <a:xfrm>
          <a:off x="5571817" y="2415784"/>
          <a:ext cx="1363015" cy="1363015"/>
        </a:xfrm>
        <a:prstGeom prst="ellipse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7D0A101F-FE5E-42F2-8EEC-015910833D87}">
      <dsp:nvSpPr>
        <dsp:cNvPr id="0" name=""/>
        <dsp:cNvSpPr/>
      </dsp:nvSpPr>
      <dsp:spPr>
        <a:xfrm>
          <a:off x="5858050" y="2702018"/>
          <a:ext cx="790548" cy="790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8D664-8E07-4AD0-8686-5B1D3A285088}">
      <dsp:nvSpPr>
        <dsp:cNvPr id="0" name=""/>
        <dsp:cNvSpPr/>
      </dsp:nvSpPr>
      <dsp:spPr>
        <a:xfrm>
          <a:off x="6985415" y="2415784"/>
          <a:ext cx="3695805" cy="1363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Additionally, we prepared dashboards using Excel, Power BI, and Tableau tools.</a:t>
          </a:r>
        </a:p>
      </dsp:txBody>
      <dsp:txXfrm>
        <a:off x="6985415" y="2415784"/>
        <a:ext cx="3695805" cy="1363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756800" y="1591500"/>
            <a:ext cx="8678400" cy="22992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3064200" y="4502364"/>
            <a:ext cx="6063600" cy="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4" y="809085"/>
            <a:ext cx="1712580" cy="7824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886073" y="4078305"/>
            <a:ext cx="3063733" cy="4632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1065672" y="5518673"/>
            <a:ext cx="2430688" cy="262659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2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2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" name="Google Shape;75;p2"/>
          <p:cNvGrpSpPr/>
          <p:nvPr/>
        </p:nvGrpSpPr>
        <p:grpSpPr>
          <a:xfrm>
            <a:off x="10417076" y="1330617"/>
            <a:ext cx="2027976" cy="402753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11327985" y="2284705"/>
            <a:ext cx="1177683" cy="322788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1023189" y="4308089"/>
            <a:ext cx="1474635" cy="178625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8561193" y="-1940395"/>
            <a:ext cx="463200" cy="3063733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365016" y="58526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730432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2" name="Google Shape;822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771449"/>
            <a:ext cx="10290400" cy="2228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>
            <a:spLocks noGrp="1"/>
          </p:cNvSpPr>
          <p:nvPr>
            <p:ph type="subTitle" idx="1"/>
          </p:nvPr>
        </p:nvSpPr>
        <p:spPr>
          <a:xfrm>
            <a:off x="2716000" y="4101100"/>
            <a:ext cx="6760000" cy="4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465083" y="3440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886073" y="4450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8" name="Google Shape;838;p11"/>
          <p:cNvSpPr/>
          <p:nvPr/>
        </p:nvSpPr>
        <p:spPr>
          <a:xfrm>
            <a:off x="-1481940" y="4078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1065672" y="5518673"/>
            <a:ext cx="2430688" cy="262659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4880661" y="6509307"/>
            <a:ext cx="2430688" cy="395524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7276793" y="-6559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11"/>
          <p:cNvSpPr/>
          <p:nvPr/>
        </p:nvSpPr>
        <p:spPr>
          <a:xfrm rot="5400000">
            <a:off x="7649193" y="-2518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11"/>
          <p:cNvSpPr/>
          <p:nvPr/>
        </p:nvSpPr>
        <p:spPr>
          <a:xfrm rot="5400000">
            <a:off x="10944515" y="56050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11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10620276" y="416217"/>
            <a:ext cx="2027976" cy="402753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11327985" y="4321638"/>
            <a:ext cx="1177683" cy="322788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11023189" y="2480989"/>
            <a:ext cx="1474635" cy="178625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7263069" y="6048159"/>
            <a:ext cx="1670529" cy="68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313351" y="1106326"/>
            <a:ext cx="1474635" cy="178625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771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8517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1035400" y="2643273"/>
            <a:ext cx="2978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1035400" y="3188072"/>
            <a:ext cx="297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1035400" y="1793709"/>
            <a:ext cx="29780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4628200" y="264327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4628200" y="318807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4628200" y="1793709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8199800" y="264327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8199800" y="318807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8199800" y="1793709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1035400" y="4823793"/>
            <a:ext cx="2978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1035400" y="5368592"/>
            <a:ext cx="297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1035400" y="3974188"/>
            <a:ext cx="29780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4628200" y="482379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4628200" y="536859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8200" y="3974188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8199800" y="482379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8199800" y="536859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8199800" y="3974188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11175267" y="6092243"/>
            <a:ext cx="131869" cy="737453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9" y="27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97646" y="430175"/>
            <a:ext cx="1177683" cy="322788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10955035" y="-44707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341344" y="6395022"/>
            <a:ext cx="1474635" cy="178625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11053445" y="319889"/>
            <a:ext cx="1474635" cy="178625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11238152" y="3855503"/>
            <a:ext cx="1177683" cy="322788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2178876" y="-143943"/>
            <a:ext cx="2027976" cy="402753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283658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2477333" y="4338015"/>
            <a:ext cx="7238400" cy="5792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3017200" y="1946184"/>
            <a:ext cx="6157600" cy="22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465091" y="561053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8143261" y="40835"/>
            <a:ext cx="2430688" cy="395524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10785160" y="2860372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11544995" y="3944907"/>
            <a:ext cx="2430688" cy="262659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14"/>
          <p:cNvSpPr/>
          <p:nvPr/>
        </p:nvSpPr>
        <p:spPr>
          <a:xfrm>
            <a:off x="22660" y="113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451578" y="-394200"/>
            <a:ext cx="402753" cy="2027976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5728709" y="6600466"/>
            <a:ext cx="2027976" cy="402753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9001234" y="5566883"/>
            <a:ext cx="131869" cy="737453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886073" y="4992705"/>
            <a:ext cx="3063733" cy="4632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207015" y="3241338"/>
            <a:ext cx="1177683" cy="322788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315919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1152700" y="3207567"/>
            <a:ext cx="100884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1152700" y="4587300"/>
            <a:ext cx="6192000" cy="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1152700" y="1979967"/>
            <a:ext cx="28404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43560" y="2161367"/>
            <a:ext cx="131869" cy="737453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465091" y="5208165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749607" y="-4527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377207" y="-486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3855293" y="6456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1" name="Google Shape;1201;p15"/>
          <p:cNvSpPr/>
          <p:nvPr/>
        </p:nvSpPr>
        <p:spPr>
          <a:xfrm>
            <a:off x="11380767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10530679" y="467649"/>
            <a:ext cx="2027976" cy="402753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46070" y="2605367"/>
            <a:ext cx="131869" cy="737453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6242876" y="-143943"/>
            <a:ext cx="2027976" cy="402753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10509127" y="5782105"/>
            <a:ext cx="3063733" cy="4632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38315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950800" y="3207567"/>
            <a:ext cx="101112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4756000" y="4554500"/>
            <a:ext cx="6306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7948000" y="1979967"/>
            <a:ext cx="31140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10941548" y="5583067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465083" y="5472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5" y="1242105"/>
            <a:ext cx="1177683" cy="322788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886073" y="4078305"/>
            <a:ext cx="3063733" cy="4632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757357" y="51454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10569607" y="5538173"/>
            <a:ext cx="2430688" cy="395524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3481193" y="-1940395"/>
            <a:ext cx="463200" cy="3063733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3144093" y="6354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7164393" y="-150551"/>
            <a:ext cx="2027976" cy="402753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210587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950800" y="2297400"/>
            <a:ext cx="5868800" cy="7636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950800" y="3154733"/>
            <a:ext cx="5868800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10850009" y="-145815"/>
            <a:ext cx="782400" cy="1712580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3356809" y="-155159"/>
            <a:ext cx="2027976" cy="402753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455505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6551869" y="900207"/>
            <a:ext cx="1670529" cy="68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10944516" y="56055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816415" y="5653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7467209" y="6658316"/>
            <a:ext cx="2027976" cy="402753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11867" y="2364567"/>
            <a:ext cx="131869" cy="737453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889099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1154000" y="1764903"/>
            <a:ext cx="55548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1154000" y="2621669"/>
            <a:ext cx="5554800" cy="25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99714" y="2689987"/>
            <a:ext cx="1177683" cy="322788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3030543" y="-174859"/>
            <a:ext cx="2027976" cy="402753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113467" y="5059800"/>
            <a:ext cx="131869" cy="737453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717849" y="-3589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10778609" y="328217"/>
            <a:ext cx="2027976" cy="402753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321142" y="5781319"/>
            <a:ext cx="2033707" cy="7824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7623209" y="6622141"/>
            <a:ext cx="2027976" cy="402753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3414952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2364133" y="3462800"/>
            <a:ext cx="2514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564528" y="2000413"/>
            <a:ext cx="4113600" cy="12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7321633" y="4018167"/>
            <a:ext cx="2514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6522028" y="4546180"/>
            <a:ext cx="4113600" cy="12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4" y="5848616"/>
            <a:ext cx="1712580" cy="7824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2469743" y="-152410"/>
            <a:ext cx="2027976" cy="402753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113467" y="2031400"/>
            <a:ext cx="131869" cy="737453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6281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7" name="Google Shape;1557;p19"/>
          <p:cNvSpPr/>
          <p:nvPr/>
        </p:nvSpPr>
        <p:spPr>
          <a:xfrm>
            <a:off x="-1708807" y="5054639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812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950800" y="1948367"/>
            <a:ext cx="49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6245600" y="1948367"/>
            <a:ext cx="4995600" cy="22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09" name="Google Shape;1609;p20"/>
          <p:cNvGrpSpPr/>
          <p:nvPr/>
        </p:nvGrpSpPr>
        <p:grpSpPr>
          <a:xfrm>
            <a:off x="1940" y="-118485"/>
            <a:ext cx="782400" cy="1712580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8339600" y="-68233"/>
            <a:ext cx="131869" cy="737453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1300" y="5574000"/>
            <a:ext cx="131869" cy="737453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1065672" y="6331473"/>
            <a:ext cx="2430688" cy="262659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912902" y="512675"/>
            <a:ext cx="1670529" cy="68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51323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2478200" y="4554503"/>
            <a:ext cx="7235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4176597" y="1979964"/>
            <a:ext cx="38388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10463457" y="550076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10265803" y="6361511"/>
            <a:ext cx="1177683" cy="322788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10785160" y="2047572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" name="Google Shape;179;p3"/>
          <p:cNvGrpSpPr/>
          <p:nvPr/>
        </p:nvGrpSpPr>
        <p:grpSpPr>
          <a:xfrm>
            <a:off x="11544995" y="3132107"/>
            <a:ext cx="2430688" cy="262659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3"/>
          <p:cNvSpPr/>
          <p:nvPr/>
        </p:nvSpPr>
        <p:spPr>
          <a:xfrm>
            <a:off x="22660" y="113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451578" y="-394200"/>
            <a:ext cx="402753" cy="2027976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6846309" y="6600466"/>
            <a:ext cx="2027976" cy="402753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11226389" y="4409689"/>
            <a:ext cx="1474635" cy="178625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886073" y="53651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3"/>
          <p:cNvSpPr/>
          <p:nvPr/>
        </p:nvSpPr>
        <p:spPr>
          <a:xfrm>
            <a:off x="-1481940" y="4992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207015" y="3241338"/>
            <a:ext cx="1177683" cy="322788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08414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1007467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1007467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4591472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4591472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8176859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8176859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9" y="-101601"/>
            <a:ext cx="782400" cy="1712567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72600" y="2220500"/>
            <a:ext cx="131869" cy="737453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465085" y="535816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10542955" y="5941033"/>
            <a:ext cx="2430688" cy="395524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9494076" y="-143943"/>
            <a:ext cx="2027976" cy="402753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11273583" y="1716638"/>
            <a:ext cx="1177683" cy="322788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7883503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995432" y="2181385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831232" y="2709385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8230104" y="2181385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8065904" y="2709385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939032" y="4420533"/>
            <a:ext cx="2805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831232" y="4948533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8230104" y="4420533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8065904" y="4948533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9" y="-13227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667656" y="214993"/>
            <a:ext cx="2027976" cy="402753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113467" y="2669367"/>
            <a:ext cx="131869" cy="737453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6763228" y="6666308"/>
            <a:ext cx="2430688" cy="262659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465083" y="55943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12025483" y="1752200"/>
            <a:ext cx="131869" cy="737453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6762769" y="379992"/>
            <a:ext cx="1670529" cy="68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11409615" y="5145434"/>
            <a:ext cx="782400" cy="2030983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088435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869424" y="2017089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2657224" y="2548500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869424" y="3499575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2657224" y="4025367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8073791" y="3499575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7861591" y="4025376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8073791" y="2017089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7861591" y="2548500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869424" y="4977583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2657224" y="5502233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8073791" y="4977583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7861591" y="5502236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940" y="-11847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95714" y="308962"/>
            <a:ext cx="1177683" cy="322788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2247689" y="617589"/>
            <a:ext cx="1474635" cy="178625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10889827" y="1008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9" name="Google Shape;1939;p23"/>
          <p:cNvSpPr/>
          <p:nvPr/>
        </p:nvSpPr>
        <p:spPr>
          <a:xfrm flipH="1">
            <a:off x="10485693" y="6359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9152400" y="-68233"/>
            <a:ext cx="131869" cy="737453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1300" y="5574000"/>
            <a:ext cx="131869" cy="737453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1065672" y="6331473"/>
            <a:ext cx="2430688" cy="262659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5260736" y="6367092"/>
            <a:ext cx="1670529" cy="68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6415741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6233276" y="6608057"/>
            <a:ext cx="2027976" cy="402753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113467" y="3075767"/>
            <a:ext cx="131869" cy="737453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2326123" y="4789505"/>
            <a:ext cx="3063733" cy="4632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552216" y="59542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96977" y="301085"/>
            <a:ext cx="2009543" cy="7824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10721876" y="245017"/>
            <a:ext cx="2027976" cy="402753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11147019" y="3793639"/>
            <a:ext cx="1177683" cy="322788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11023189" y="6238489"/>
            <a:ext cx="1474635" cy="178625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6697735" y="318659"/>
            <a:ext cx="1670529" cy="68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145042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60283" y="9724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113467" y="4877234"/>
            <a:ext cx="131869" cy="737453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718123" y="755774"/>
            <a:ext cx="2430688" cy="395524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6398800" y="6125067"/>
            <a:ext cx="131869" cy="737453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577225" y="6341493"/>
            <a:ext cx="1474635" cy="178625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11039865" y="5637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6" name="Google Shape;2196;p25"/>
          <p:cNvSpPr/>
          <p:nvPr/>
        </p:nvSpPr>
        <p:spPr>
          <a:xfrm>
            <a:off x="10882149" y="-465077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11194101" y="6332405"/>
            <a:ext cx="1177683" cy="322788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7985485" y="314348"/>
            <a:ext cx="1670529" cy="68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98454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1121700" y="3481461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1121700" y="4026260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993100" y="2224340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4735457" y="3963967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4735457" y="4508765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4606857" y="2706845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8349233" y="3481461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8349233" y="4026260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8220633" y="2224340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4" y="5781319"/>
            <a:ext cx="1712580" cy="7824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864076" y="-152410"/>
            <a:ext cx="2027976" cy="402753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113467" y="2031400"/>
            <a:ext cx="131869" cy="737453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2" name="Google Shape;2292;p26"/>
          <p:cNvSpPr/>
          <p:nvPr/>
        </p:nvSpPr>
        <p:spPr>
          <a:xfrm>
            <a:off x="-1708807" y="5054639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10417076" y="1178017"/>
            <a:ext cx="2027976" cy="402753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0929782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3114200" y="1010833"/>
            <a:ext cx="5963600" cy="12740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933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3114200" y="2366667"/>
            <a:ext cx="5963600" cy="13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3376600" y="4437009"/>
            <a:ext cx="5438800" cy="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6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4" y="809085"/>
            <a:ext cx="1712580" cy="7824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3491843" y="6641857"/>
            <a:ext cx="2027976" cy="402753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886073" y="3773505"/>
            <a:ext cx="3063733" cy="4632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705439" y="5751040"/>
            <a:ext cx="2430688" cy="262659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10944512" y="51809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6937323" y="6249789"/>
            <a:ext cx="1474635" cy="178625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10703527" y="28989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9563611" y="513307"/>
            <a:ext cx="2430688" cy="395524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11023189" y="3901689"/>
            <a:ext cx="1474635" cy="178625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3146669" y="501441"/>
            <a:ext cx="1670529" cy="68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7099083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1119639" y="3791373"/>
            <a:ext cx="2430688" cy="262659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10941532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0" name="Google Shape;2500;p28"/>
          <p:cNvSpPr/>
          <p:nvPr/>
        </p:nvSpPr>
        <p:spPr>
          <a:xfrm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11023189" y="4308089"/>
            <a:ext cx="1474635" cy="178625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6446076" y="-143943"/>
            <a:ext cx="2027976" cy="402753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847827" y="-1940395"/>
            <a:ext cx="463200" cy="3063733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465083" y="561025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445080" y="5552899"/>
            <a:ext cx="402753" cy="2027976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11320152" y="2859338"/>
            <a:ext cx="1177683" cy="322788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932785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113467" y="1043767"/>
            <a:ext cx="131869" cy="737453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886073" y="2655905"/>
            <a:ext cx="3063733" cy="4632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1065672" y="4401073"/>
            <a:ext cx="2430688" cy="262659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10939735" y="-46590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10315483" y="5857118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11051552" y="3566617"/>
            <a:ext cx="1177683" cy="322788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11377396" y="-384517"/>
            <a:ext cx="402753" cy="2027976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569276" y="-143943"/>
            <a:ext cx="2027976" cy="402753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8561193" y="-1940395"/>
            <a:ext cx="463200" cy="3063733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96977" y="5747585"/>
            <a:ext cx="2009543" cy="7824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433064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1120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950800" y="1583600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10460595" y="192041"/>
            <a:ext cx="2430688" cy="395524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10941548" y="5610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9" name="Google Shape;279;p4"/>
          <p:cNvGrpSpPr/>
          <p:nvPr/>
        </p:nvGrpSpPr>
        <p:grpSpPr>
          <a:xfrm>
            <a:off x="10781261" y="6298057"/>
            <a:ext cx="2430688" cy="262659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324086" y="214017"/>
            <a:ext cx="1474635" cy="178625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2091540" y="4484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6" y="51454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364857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311923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756800" y="1591500"/>
            <a:ext cx="8678400" cy="22992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3064200" y="4502364"/>
            <a:ext cx="6063600" cy="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019494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950800" y="1583600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336764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FC90-A78F-4D70-A9F7-DD3106D5AF00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9464-AE00-4ADA-9910-81F116C89F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27838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2054000" y="3871000"/>
            <a:ext cx="34960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2054000" y="4399012"/>
            <a:ext cx="34960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6649433" y="3871000"/>
            <a:ext cx="34960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6649433" y="4399011"/>
            <a:ext cx="34960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417189" y="6410021"/>
            <a:ext cx="2064000" cy="908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708829" y="217699"/>
            <a:ext cx="2430688" cy="395524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6219151" y="6614818"/>
            <a:ext cx="2027976" cy="402753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2077276" y="-143943"/>
            <a:ext cx="2027976" cy="402753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10474319" y="396403"/>
            <a:ext cx="1177683" cy="322788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85531" y="3612303"/>
            <a:ext cx="1177683" cy="322788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10930785" y="5470335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11000599" y="6165238"/>
            <a:ext cx="1177683" cy="322788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970713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0" name="Google Shape;450;p6"/>
          <p:cNvGrpSpPr/>
          <p:nvPr/>
        </p:nvGrpSpPr>
        <p:grpSpPr>
          <a:xfrm>
            <a:off x="659069" y="6389500"/>
            <a:ext cx="1670529" cy="68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9" y="27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97646" y="430175"/>
            <a:ext cx="1177683" cy="322788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4997085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5910933" y="2594183"/>
            <a:ext cx="533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5910933" y="3359047"/>
            <a:ext cx="5330400" cy="9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7"/>
          <p:cNvSpPr/>
          <p:nvPr/>
        </p:nvSpPr>
        <p:spPr>
          <a:xfrm rot="-5400000">
            <a:off x="465083" y="-736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5" y="621289"/>
            <a:ext cx="1177683" cy="322788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7353293" y="-520028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0" name="Google Shape;550;p7"/>
          <p:cNvSpPr/>
          <p:nvPr/>
        </p:nvSpPr>
        <p:spPr>
          <a:xfrm rot="5400000">
            <a:off x="7725693" y="-1158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1" name="Google Shape;551;p7"/>
          <p:cNvGrpSpPr/>
          <p:nvPr/>
        </p:nvGrpSpPr>
        <p:grpSpPr>
          <a:xfrm>
            <a:off x="4669636" y="1121975"/>
            <a:ext cx="1670529" cy="68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10941548" y="5610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7" name="Google Shape;567;p7"/>
          <p:cNvGrpSpPr/>
          <p:nvPr/>
        </p:nvGrpSpPr>
        <p:grpSpPr>
          <a:xfrm>
            <a:off x="10781261" y="6298057"/>
            <a:ext cx="2430688" cy="262659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559616" y="54187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38986" y="4117028"/>
            <a:ext cx="131869" cy="737453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6606024" y="6611689"/>
            <a:ext cx="2027976" cy="402753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960544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576000" y="1760933"/>
            <a:ext cx="9040000" cy="336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465083" y="3440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886073" y="3773505"/>
            <a:ext cx="3063733" cy="4632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10746028" y="4882773"/>
            <a:ext cx="2430688" cy="262659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9833616" y="539325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4880661" y="6542957"/>
            <a:ext cx="2430688" cy="395524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8"/>
          <p:cNvSpPr/>
          <p:nvPr/>
        </p:nvSpPr>
        <p:spPr>
          <a:xfrm rot="10800000">
            <a:off x="5860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3" name="Google Shape;643;p8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44" name="Google Shape;644;p8"/>
          <p:cNvGrpSpPr/>
          <p:nvPr/>
        </p:nvGrpSpPr>
        <p:grpSpPr>
          <a:xfrm>
            <a:off x="10417076" y="2044450"/>
            <a:ext cx="2027976" cy="402753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566190" y="5235565"/>
            <a:ext cx="402753" cy="2027976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412743" y="-2518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7" name="Google Shape;657;p8"/>
          <p:cNvGrpSpPr/>
          <p:nvPr/>
        </p:nvGrpSpPr>
        <p:grpSpPr>
          <a:xfrm>
            <a:off x="11103684" y="229805"/>
            <a:ext cx="1177683" cy="322788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330678" y="2284705"/>
            <a:ext cx="1177683" cy="322788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4888781" y="-77063"/>
            <a:ext cx="2430688" cy="395524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39795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3199800" y="3154735"/>
            <a:ext cx="5792400" cy="14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3199800" y="2297400"/>
            <a:ext cx="5792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465083" y="3440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5" y="1038905"/>
            <a:ext cx="1177683" cy="322788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993960" y="-6559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9"/>
          <p:cNvSpPr/>
          <p:nvPr/>
        </p:nvSpPr>
        <p:spPr>
          <a:xfrm rot="5400000">
            <a:off x="2366360" y="-2518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9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886073" y="4383105"/>
            <a:ext cx="3063733" cy="4632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7350176" y="-155127"/>
            <a:ext cx="2027976" cy="402753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10558028" y="2565174"/>
            <a:ext cx="2430688" cy="395524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1065672" y="2877073"/>
            <a:ext cx="2430688" cy="262659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11108337" y="4240090"/>
            <a:ext cx="1474635" cy="178625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113467" y="5717367"/>
            <a:ext cx="131869" cy="737453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2007632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>
            <a:spLocks noGrp="1"/>
          </p:cNvSpPr>
          <p:nvPr>
            <p:ph type="body" idx="1"/>
          </p:nvPr>
        </p:nvSpPr>
        <p:spPr>
          <a:xfrm>
            <a:off x="1479400" y="5438703"/>
            <a:ext cx="9233200" cy="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Exo"/>
                <a:ea typeface="Exo"/>
                <a:cs typeface="Exo"/>
                <a:sym typeface="Exo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81072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83600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2305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</p:sldLayoutIdLst>
  <p:transition spd="slow">
    <p:push dir="u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51" name="Google Shape;265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9804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B14-8C54-EE47-7192-67C105F69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35" y="669471"/>
            <a:ext cx="11133511" cy="1548882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HR Analytics Project(P375)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(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Employee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Retention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US" sz="36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br>
              <a:rPr lang="en-IN" sz="3600" dirty="0">
                <a:solidFill>
                  <a:srgbClr val="FF0000"/>
                </a:solidFill>
                <a:latin typeface="Gloucester MT Extra Condensed" panose="02030808020601010101" pitchFamily="18" charset="0"/>
              </a:rPr>
            </a:br>
            <a:endParaRPr lang="en-IN" sz="36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831A3-BD72-99E5-5C69-0853D9E49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49" y="4143374"/>
            <a:ext cx="3940823" cy="1447801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Group 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Subhashree Priyadarshini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Ganga Rai 		     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Shivani  Pawar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45AE1-F15B-2B2D-E2F4-2C4930E8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28" y="98843"/>
            <a:ext cx="894924" cy="4647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 descr="A magnifying glass on papers and a computer&#10;&#10;Description automatically generated">
            <a:extLst>
              <a:ext uri="{FF2B5EF4-FFF2-40B4-BE49-F238E27FC236}">
                <a16:creationId xmlns:a16="http://schemas.microsoft.com/office/drawing/2014/main" id="{165E52B9-77FF-C98C-36AD-C0560063B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06" y="3429000"/>
            <a:ext cx="3460269" cy="2309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7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bliqueTop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36347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2689D-65B0-BF87-0B12-8C8E8F81EBCE}"/>
              </a:ext>
            </a:extLst>
          </p:cNvPr>
          <p:cNvSpPr txBox="1"/>
          <p:nvPr/>
        </p:nvSpPr>
        <p:spPr>
          <a:xfrm>
            <a:off x="1386812" y="1060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KPI-6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AE938-5A47-1C0D-A303-A56B3CC12F96}"/>
              </a:ext>
            </a:extLst>
          </p:cNvPr>
          <p:cNvSpPr txBox="1"/>
          <p:nvPr/>
        </p:nvSpPr>
        <p:spPr>
          <a:xfrm>
            <a:off x="707183" y="1182231"/>
            <a:ext cx="96031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Attrition rate Vs Year since last promotion relation:</a:t>
            </a:r>
          </a:p>
          <a:p>
            <a:endParaRPr lang="en-US" sz="20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 marL="322650" indent="-285750"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The data indicates a relatively stable attrition rate, hovering around 50%, across different ranges of years since the last promotion.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22650" indent="-285750"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The attrition rate was higher in the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31-40</a:t>
            </a:r>
            <a:r>
              <a:rPr lang="en-US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 years since the last promotion group</a:t>
            </a:r>
            <a:r>
              <a:rPr lang="en-US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. 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4045390-D371-0579-2CED-1D5C7B30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09" y="3208450"/>
            <a:ext cx="9535856" cy="2467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7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98307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2C39E-605C-D3A6-B878-C92BF3B86E74}"/>
              </a:ext>
            </a:extLst>
          </p:cNvPr>
          <p:cNvSpPr/>
          <p:nvPr/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lt1"/>
              </a:buClr>
              <a:buSzPts val="3200"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/>
                <a:sym typeface="Exo"/>
              </a:rPr>
              <a:t>INSIGHTS FROM HR ANALYTICS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8AD87-D2EC-6542-B643-985CEF25F88C}"/>
              </a:ext>
            </a:extLst>
          </p:cNvPr>
          <p:cNvSpPr/>
          <p:nvPr/>
        </p:nvSpPr>
        <p:spPr>
          <a:xfrm>
            <a:off x="950800" y="1583600"/>
            <a:ext cx="10290400" cy="455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ea typeface="PT Sans"/>
                <a:cs typeface="PT Sans"/>
                <a:sym typeface="PT Sans"/>
              </a:rPr>
              <a:t>By department, it is observed that the Sales department has a higher count of employees compared to other departments. Employees in this department express higher levels of satisfaction in terms of their job, work environment, involvement, relationships, performance, and work-life balance.</a:t>
            </a:r>
          </a:p>
          <a:p>
            <a:pPr marL="203195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</a:pPr>
            <a:r>
              <a:rPr lang="en-US" sz="18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ea typeface="PT Sans"/>
                <a:cs typeface="PT Sans"/>
                <a:sym typeface="PT Sans"/>
              </a:rPr>
              <a:t> 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ea typeface="PT Sans"/>
                <a:cs typeface="PT Sans"/>
                <a:sym typeface="PT Sans"/>
              </a:rPr>
              <a:t> Looking at job roles, Healthcare Representatives have a higher count of employees compared to other job roles. Employees in this role report higher levels of satisfaction regarding their job, work environment, involvement, relationships, performance, and work-life balance.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q"/>
            </a:pPr>
            <a:endParaRPr lang="en-US" sz="18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+mj-lt"/>
              <a:ea typeface="PT Sans"/>
              <a:cs typeface="PT Sans"/>
              <a:sym typeface="PT Sans"/>
            </a:endParaRP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PT Sans"/>
                <a:cs typeface="PT Sans"/>
                <a:sym typeface="PT Sans"/>
              </a:rPr>
              <a:t>Equal number of attrition rate in both gender.</a:t>
            </a:r>
          </a:p>
          <a:p>
            <a:pPr marL="609585" indent="-406390">
              <a:spcAft>
                <a:spcPts val="600"/>
              </a:spcAft>
              <a:buClr>
                <a:srgbClr val="434343"/>
              </a:buClr>
              <a:buSzPts val="1200"/>
              <a:buFont typeface="PT Sans"/>
              <a:buAutoNum type="arabicPeriod"/>
            </a:pPr>
            <a:endParaRPr lang="en-US" sz="1600" b="0" i="0" u="none" strike="noStrike" cap="none" dirty="0">
              <a:effectLst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065101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8DC3-239C-B3C2-31BB-4F3E2D5F0BB4}"/>
              </a:ext>
            </a:extLst>
          </p:cNvPr>
          <p:cNvSpPr txBox="1"/>
          <p:nvPr/>
        </p:nvSpPr>
        <p:spPr>
          <a:xfrm>
            <a:off x="1122250" y="481075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spcAft>
                <a:spcPts val="600"/>
              </a:spcAft>
              <a:buClr>
                <a:schemeClr val="lt1"/>
              </a:buClr>
              <a:buSzPts val="3200"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/>
                <a:sym typeface="Exo"/>
              </a:rPr>
              <a:t>WHAT YOU MAY DO TO SCALEUP THE BUSINESS???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374061-1495-B412-62BA-671F5A5C9442}"/>
              </a:ext>
            </a:extLst>
          </p:cNvPr>
          <p:cNvSpPr/>
          <p:nvPr/>
        </p:nvSpPr>
        <p:spPr>
          <a:xfrm>
            <a:off x="950800" y="1583600"/>
            <a:ext cx="10290400" cy="455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r>
              <a:rPr lang="en-US" sz="16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PT Sans"/>
                <a:ea typeface="PT Sans"/>
                <a:cs typeface="PT Sans"/>
                <a:sym typeface="PT Sans"/>
              </a:rPr>
              <a:t>To improve overall work-life balance satisfaction, organizations may need to adopt a holistic approach that considers factors beyond job roles. Employee feedback, regular assessments and flexibility initiatives can contribute to creating a work environment that supports a healthier balance between professional and personal life.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endParaRPr lang="en-US" sz="16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r>
              <a:rPr lang="en-US" sz="16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PT Sans"/>
                <a:ea typeface="PT Sans"/>
                <a:cs typeface="PT Sans"/>
                <a:sym typeface="PT Sans"/>
              </a:rPr>
              <a:t>Identifying the root cause of turnover, addressing employee concerns and enhancing overall job satisfaction are critical for stabilizing the workforce and sustaining organizational success.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endParaRPr lang="en-US" sz="16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r>
              <a:rPr lang="en-US" sz="16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PT Sans"/>
                <a:ea typeface="PT Sans"/>
                <a:cs typeface="PT Sans"/>
                <a:sym typeface="PT Sans"/>
              </a:rPr>
              <a:t>Conduct thorough exit interviews to gather insights from departing employees.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endParaRPr lang="en-US" sz="16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r>
              <a:rPr lang="en-US" sz="16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PT Sans"/>
                <a:ea typeface="PT Sans"/>
                <a:cs typeface="PT Sans"/>
                <a:sym typeface="PT Sans"/>
              </a:rPr>
              <a:t>Recognize and reward employees for their contributions and achievements.</a:t>
            </a: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endParaRPr lang="en-US" sz="16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609585" indent="-406390">
              <a:spcAft>
                <a:spcPts val="600"/>
              </a:spcAft>
              <a:buClr>
                <a:schemeClr val="accent2">
                  <a:lumMod val="75000"/>
                </a:schemeClr>
              </a:buClr>
              <a:buSzPts val="1200"/>
              <a:buFont typeface="Wingdings" panose="05000000000000000000" pitchFamily="2" charset="2"/>
              <a:buChar char="v"/>
            </a:pPr>
            <a:r>
              <a:rPr lang="en-US" sz="16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PT Sans"/>
                <a:ea typeface="PT Sans"/>
                <a:cs typeface="PT Sans"/>
                <a:sym typeface="PT Sans"/>
              </a:rPr>
              <a:t>Feeling valued and appreciated can contribute to higher employee retention.</a:t>
            </a:r>
          </a:p>
          <a:p>
            <a:pPr marL="609585" indent="-406390">
              <a:spcAft>
                <a:spcPts val="600"/>
              </a:spcAft>
              <a:buClr>
                <a:srgbClr val="434343"/>
              </a:buClr>
              <a:buSzPts val="1200"/>
              <a:buFont typeface="PT Sans"/>
              <a:buAutoNum type="arabicPeriod"/>
            </a:pPr>
            <a:endParaRPr lang="en-US" sz="1600" b="0" i="0" u="none" strike="noStrike" cap="none" dirty="0"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5960875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A4E2-2845-05F9-486C-0A2F3488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455" y="287631"/>
            <a:ext cx="9040000" cy="3364800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Thank you !</a:t>
            </a:r>
          </a:p>
        </p:txBody>
      </p:sp>
      <p:pic>
        <p:nvPicPr>
          <p:cNvPr id="3" name="Picture 2" descr="A tablet and keyboard on a table&#10;&#10;Description automatically generated">
            <a:extLst>
              <a:ext uri="{FF2B5EF4-FFF2-40B4-BE49-F238E27FC236}">
                <a16:creationId xmlns:a16="http://schemas.microsoft.com/office/drawing/2014/main" id="{7852E3DD-414B-C06C-297C-06222B5E5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44" y="3021216"/>
            <a:ext cx="3254476" cy="1807421"/>
          </a:xfrm>
          <a:prstGeom prst="ellipse">
            <a:avLst/>
          </a:prstGeom>
          <a:ln w="63500" cap="rnd"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726505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870B89C7-6C67-300C-D667-FB50EA32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58344"/>
              </p:ext>
            </p:extLst>
          </p:nvPr>
        </p:nvGraphicFramePr>
        <p:xfrm>
          <a:off x="589934" y="1632155"/>
          <a:ext cx="10825317" cy="412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E0E5C1-A00F-B941-46C9-E229FA5FF6D0}"/>
              </a:ext>
            </a:extLst>
          </p:cNvPr>
          <p:cNvSpPr txBox="1"/>
          <p:nvPr/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lt1"/>
              </a:buClr>
              <a:buSzPts val="3200"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Exo"/>
                <a:sym typeface="Exo"/>
              </a:rPr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33624955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98D-5A14-A8C7-CED3-ECA0DD5A4064}"/>
              </a:ext>
            </a:extLst>
          </p:cNvPr>
          <p:cNvSpPr txBox="1">
            <a:spLocks/>
          </p:cNvSpPr>
          <p:nvPr/>
        </p:nvSpPr>
        <p:spPr>
          <a:xfrm>
            <a:off x="1465005" y="186612"/>
            <a:ext cx="9617677" cy="643813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KPI’S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08C3B03-6ABC-59C0-1578-50EE7D0897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766789"/>
              </p:ext>
            </p:extLst>
          </p:nvPr>
        </p:nvGraphicFramePr>
        <p:xfrm>
          <a:off x="3338277" y="1283224"/>
          <a:ext cx="8108101" cy="4733996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schemeClr val="tx2">
                      <a:lumMod val="90000"/>
                      <a:lumOff val="10000"/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69403">
                  <a:extLst>
                    <a:ext uri="{9D8B030D-6E8A-4147-A177-3AD203B41FA5}">
                      <a16:colId xmlns:a16="http://schemas.microsoft.com/office/drawing/2014/main" val="1840319204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2718210197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2822242061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3395511194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946685758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986929419"/>
                    </a:ext>
                  </a:extLst>
                </a:gridCol>
                <a:gridCol w="869403">
                  <a:extLst>
                    <a:ext uri="{9D8B030D-6E8A-4147-A177-3AD203B41FA5}">
                      <a16:colId xmlns:a16="http://schemas.microsoft.com/office/drawing/2014/main" val="3771550660"/>
                    </a:ext>
                  </a:extLst>
                </a:gridCol>
                <a:gridCol w="888813">
                  <a:extLst>
                    <a:ext uri="{9D8B030D-6E8A-4147-A177-3AD203B41FA5}">
                      <a16:colId xmlns:a16="http://schemas.microsoft.com/office/drawing/2014/main" val="2722840151"/>
                    </a:ext>
                  </a:extLst>
                </a:gridCol>
                <a:gridCol w="915621">
                  <a:extLst>
                    <a:ext uri="{9D8B030D-6E8A-4147-A177-3AD203B41FA5}">
                      <a16:colId xmlns:a16="http://schemas.microsoft.com/office/drawing/2014/main" val="1780274675"/>
                    </a:ext>
                  </a:extLst>
                </a:gridCol>
                <a:gridCol w="138654">
                  <a:extLst>
                    <a:ext uri="{9D8B030D-6E8A-4147-A177-3AD203B41FA5}">
                      <a16:colId xmlns:a16="http://schemas.microsoft.com/office/drawing/2014/main" val="1934350273"/>
                    </a:ext>
                  </a:extLst>
                </a:gridCol>
                <a:gridCol w="39596">
                  <a:extLst>
                    <a:ext uri="{9D8B030D-6E8A-4147-A177-3AD203B41FA5}">
                      <a16:colId xmlns:a16="http://schemas.microsoft.com/office/drawing/2014/main" val="1292470155"/>
                    </a:ext>
                  </a:extLst>
                </a:gridCol>
                <a:gridCol w="39596">
                  <a:extLst>
                    <a:ext uri="{9D8B030D-6E8A-4147-A177-3AD203B41FA5}">
                      <a16:colId xmlns:a16="http://schemas.microsoft.com/office/drawing/2014/main" val="2847760923"/>
                    </a:ext>
                  </a:extLst>
                </a:gridCol>
              </a:tblGrid>
              <a:tr h="737875">
                <a:tc gridSpan="9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1.Average Attrition rate for all Departments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8761"/>
                  </a:ext>
                </a:extLst>
              </a:tr>
              <a:tr h="701878">
                <a:tc gridSpan="12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2.Average Hourly rate of Male Research Scientist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highlight>
                          <a:srgbClr val="0000FF"/>
                        </a:highlight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730103"/>
                  </a:ext>
                </a:extLst>
              </a:tr>
              <a:tr h="737875">
                <a:tc gridSpan="9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3.Attrition rate Vs Monthly income stats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highlight>
                          <a:srgbClr val="0000FF"/>
                        </a:highlight>
                        <a:latin typeface="+mj-lt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877859"/>
                  </a:ext>
                </a:extLst>
              </a:tr>
              <a:tr h="620050">
                <a:tc gridSpan="11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4.Average working years for each Department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highlight>
                          <a:srgbClr val="0000FF"/>
                        </a:highlight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241701"/>
                  </a:ext>
                </a:extLst>
              </a:tr>
              <a:tr h="648929">
                <a:tc gridSpan="9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5.Job Role Vs Work life balance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8430"/>
                  </a:ext>
                </a:extLst>
              </a:tr>
              <a:tr h="795079">
                <a:tc gridSpan="12"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6.Attrition rate Vs Year since last promotion relation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highlight>
                          <a:srgbClr val="0000FF"/>
                        </a:highlight>
                        <a:latin typeface="+mj-lt"/>
                      </a:endParaRPr>
                    </a:p>
                  </a:txBody>
                  <a:tcPr marL="27432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54828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 algn="l" rtl="0" fontAlgn="ctr"/>
                      <a:endParaRPr lang="en-IN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274320" marR="0" marT="0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6840"/>
                  </a:ext>
                </a:extLst>
              </a:tr>
            </a:tbl>
          </a:graphicData>
        </a:graphic>
      </p:graphicFrame>
      <p:pic>
        <p:nvPicPr>
          <p:cNvPr id="4" name="Content Placeholder 4" descr="Good Idea outline">
            <a:extLst>
              <a:ext uri="{FF2B5EF4-FFF2-40B4-BE49-F238E27FC236}">
                <a16:creationId xmlns:a16="http://schemas.microsoft.com/office/drawing/2014/main" id="{DA5F0314-90C3-27E4-4D02-91A31AB9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957" y="2874029"/>
            <a:ext cx="666863" cy="76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 descr="Harvey Balls 95% with solid fill">
            <a:extLst>
              <a:ext uri="{FF2B5EF4-FFF2-40B4-BE49-F238E27FC236}">
                <a16:creationId xmlns:a16="http://schemas.microsoft.com/office/drawing/2014/main" id="{0DBC9D29-A2A1-4CF9-13CC-550CA42F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420" y="2030235"/>
            <a:ext cx="666863" cy="766743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AE94B564-8181-099E-A534-C6BCE62D9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9029" y="2020785"/>
            <a:ext cx="666863" cy="766743"/>
          </a:xfrm>
          <a:prstGeom prst="rect">
            <a:avLst/>
          </a:prstGeom>
        </p:spPr>
      </p:pic>
      <p:pic>
        <p:nvPicPr>
          <p:cNvPr id="7" name="Graphic 6" descr="Thought with solid fill">
            <a:extLst>
              <a:ext uri="{FF2B5EF4-FFF2-40B4-BE49-F238E27FC236}">
                <a16:creationId xmlns:a16="http://schemas.microsoft.com/office/drawing/2014/main" id="{8516D9B5-B1C0-9834-81C3-A77BD4EB6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434" y="2923936"/>
            <a:ext cx="666863" cy="766743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13986A63-282A-3AF4-8AD3-E322432D1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9028" y="2883479"/>
            <a:ext cx="666863" cy="766743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86C86F1F-B955-830F-558B-9B2A338AFE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5283" y="3737903"/>
            <a:ext cx="666863" cy="76674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09099FF-3D7D-7815-2088-3AEBCB194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289" y="2035013"/>
            <a:ext cx="666863" cy="766743"/>
          </a:xfrm>
          <a:prstGeom prst="rect">
            <a:avLst/>
          </a:prstGeom>
        </p:spPr>
      </p:pic>
      <p:pic>
        <p:nvPicPr>
          <p:cNvPr id="11" name="Graphic 10" descr="Presentation with org chart with solid fill">
            <a:extLst>
              <a:ext uri="{FF2B5EF4-FFF2-40B4-BE49-F238E27FC236}">
                <a16:creationId xmlns:a16="http://schemas.microsoft.com/office/drawing/2014/main" id="{F2297DA7-6AF3-D6A4-B816-289856FBE9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08420" y="3714291"/>
            <a:ext cx="666863" cy="76674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2" name="Graphic 11" descr="Bar graph with upward trend with solid fill">
            <a:extLst>
              <a:ext uri="{FF2B5EF4-FFF2-40B4-BE49-F238E27FC236}">
                <a16:creationId xmlns:a16="http://schemas.microsoft.com/office/drawing/2014/main" id="{72F2E5FB-4E7F-95DB-ED45-D5354F9E00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289" y="3725054"/>
            <a:ext cx="666863" cy="76674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0004018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1CD55AD-A5CE-D747-945C-636844AFC037}"/>
              </a:ext>
            </a:extLst>
          </p:cNvPr>
          <p:cNvSpPr/>
          <p:nvPr/>
        </p:nvSpPr>
        <p:spPr>
          <a:xfrm>
            <a:off x="0" y="6403921"/>
            <a:ext cx="12104405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DASHBOARDS CLIP BY EACH BI - TOOL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dashboard">
            <a:extLst>
              <a:ext uri="{FF2B5EF4-FFF2-40B4-BE49-F238E27FC236}">
                <a16:creationId xmlns:a16="http://schemas.microsoft.com/office/drawing/2014/main" id="{F5FBD0D6-DA7F-2042-547B-F0BA2E8A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1"/>
            <a:ext cx="4814595" cy="3402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E3AB47-166B-E86D-7E0D-31F8F543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3821"/>
            <a:ext cx="6165130" cy="2825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C5C7AC60-9245-96B0-D33E-511C04D17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95" y="26079"/>
            <a:ext cx="7333607" cy="3402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FA6C6939-A555-C02F-25B9-B12DE1ECA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30" y="3503821"/>
            <a:ext cx="5983072" cy="2825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6820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55486-EA2E-E79F-135E-97DCE5F38495}"/>
              </a:ext>
            </a:extLst>
          </p:cNvPr>
          <p:cNvSpPr txBox="1"/>
          <p:nvPr/>
        </p:nvSpPr>
        <p:spPr>
          <a:xfrm>
            <a:off x="1518609" y="297769"/>
            <a:ext cx="57746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KPI-1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4AA3-F162-526C-9DB1-64D38661601F}"/>
              </a:ext>
            </a:extLst>
          </p:cNvPr>
          <p:cNvSpPr txBox="1"/>
          <p:nvPr/>
        </p:nvSpPr>
        <p:spPr>
          <a:xfrm>
            <a:off x="447093" y="1218191"/>
            <a:ext cx="4843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Attrition rate for all Departments:</a:t>
            </a:r>
          </a:p>
          <a:p>
            <a:pPr marL="36900" indent="0">
              <a:buNone/>
            </a:pPr>
            <a:endParaRPr lang="en-IN" sz="18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We had 50,000 employee's data with us. Out of them 25,105 quit the job. So, it comes around 50.21%.</a:t>
            </a:r>
          </a:p>
          <a:p>
            <a:pPr marL="36900" indent="0">
              <a:buNone/>
            </a:pPr>
            <a:endParaRPr lang="en-IN" sz="18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In this chart we can see that almost equal   employees from each department have left the</a:t>
            </a:r>
          </a:p>
          <a:p>
            <a:pPr marL="36900" indent="0">
              <a:buNone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job.</a:t>
            </a:r>
          </a:p>
          <a:p>
            <a:pPr marL="36900" indent="0">
              <a:buNone/>
            </a:pPr>
            <a:endParaRPr lang="en-IN" sz="18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sz="18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The attrition rate is high in Research &amp; Development department among all the departments followed by software department.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48ED8-159C-B4C3-EFC4-E88902F3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432673"/>
            <a:ext cx="5449841" cy="3541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7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93989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D8A4-8398-1268-2291-60B4C837A572}"/>
              </a:ext>
            </a:extLst>
          </p:cNvPr>
          <p:cNvSpPr>
            <a:spLocks noGrp="1"/>
          </p:cNvSpPr>
          <p:nvPr/>
        </p:nvSpPr>
        <p:spPr>
          <a:xfrm>
            <a:off x="1197837" y="1163007"/>
            <a:ext cx="5738675" cy="626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KPI-2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3DD75-EC37-0190-A269-7AAC2C1DEE08}"/>
              </a:ext>
            </a:extLst>
          </p:cNvPr>
          <p:cNvSpPr txBox="1"/>
          <p:nvPr/>
        </p:nvSpPr>
        <p:spPr>
          <a:xfrm>
            <a:off x="183830" y="1989801"/>
            <a:ext cx="7312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IN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hourly rate of male research scientist: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33A20-CAD8-CE5E-A4AD-A4E336E3E456}"/>
              </a:ext>
            </a:extLst>
          </p:cNvPr>
          <p:cNvSpPr txBox="1"/>
          <p:nvPr/>
        </p:nvSpPr>
        <p:spPr>
          <a:xfrm>
            <a:off x="400050" y="3105835"/>
            <a:ext cx="5962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550" indent="-285750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The average hourly rate of male research scientist is around 114.45.</a:t>
            </a:r>
          </a:p>
          <a:p>
            <a:pPr marL="665550" indent="-285750">
              <a:buFont typeface="Wingdings" panose="05000000000000000000" pitchFamily="2" charset="2"/>
              <a:buChar char="§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5B221-04C1-5BEE-F6CB-8FEE98E6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4" y="1866900"/>
            <a:ext cx="3895725" cy="2381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5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7135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340FD-23FA-79D8-18C7-A419C73A4E23}"/>
              </a:ext>
            </a:extLst>
          </p:cNvPr>
          <p:cNvSpPr txBox="1"/>
          <p:nvPr/>
        </p:nvSpPr>
        <p:spPr>
          <a:xfrm>
            <a:off x="1330735" y="181300"/>
            <a:ext cx="58460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KPI-3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A7CDA-7074-E4DD-42B0-7514272DC734}"/>
              </a:ext>
            </a:extLst>
          </p:cNvPr>
          <p:cNvSpPr txBox="1"/>
          <p:nvPr/>
        </p:nvSpPr>
        <p:spPr>
          <a:xfrm>
            <a:off x="908870" y="1087078"/>
            <a:ext cx="527684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Attrition rate Vs Monthly income stats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 In this chart we can see how monthly income is affecting attrition.</a:t>
            </a: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The data reveals a consistent  attrition rate of around 50% across various monthly brackets.</a:t>
            </a: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Monthly income range from 100M-200M has seen highest attrition rate which is 51.21%</a:t>
            </a: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And lowest attrition is in range between 0M-100M which is 49.44%</a:t>
            </a: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As the salary increases there is more attrition.</a:t>
            </a:r>
          </a:p>
        </p:txBody>
      </p:sp>
      <p:pic>
        <p:nvPicPr>
          <p:cNvPr id="4" name="Picture 3" descr="A purple graph with white text&#10;&#10;Description automatically generated">
            <a:extLst>
              <a:ext uri="{FF2B5EF4-FFF2-40B4-BE49-F238E27FC236}">
                <a16:creationId xmlns:a16="http://schemas.microsoft.com/office/drawing/2014/main" id="{38A1E43D-B2C4-93CE-A7A2-821852D53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89" y="1615500"/>
            <a:ext cx="5244436" cy="30137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7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43636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229F7-4DC5-D23B-B4B6-F835C8864D23}"/>
              </a:ext>
            </a:extLst>
          </p:cNvPr>
          <p:cNvSpPr txBox="1"/>
          <p:nvPr/>
        </p:nvSpPr>
        <p:spPr>
          <a:xfrm>
            <a:off x="824204" y="101049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KPI-4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A69B4-43FE-5C63-61B9-88E47BA2E1A7}"/>
              </a:ext>
            </a:extLst>
          </p:cNvPr>
          <p:cNvSpPr txBox="1"/>
          <p:nvPr/>
        </p:nvSpPr>
        <p:spPr>
          <a:xfrm>
            <a:off x="504197" y="2012896"/>
            <a:ext cx="482219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Average working years for each Department</a:t>
            </a:r>
            <a:r>
              <a:rPr lang="en-IN" sz="2400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IN" sz="1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Here, we observe a consistency in working hours across departments, averaging approximately 20.45 hours.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 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</a:rPr>
              <a:t>The Software Department stands out with employees working longer hours compared to other departments."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sales and support&#10;&#10;Description automatically generated with medium confidence">
            <a:extLst>
              <a:ext uri="{FF2B5EF4-FFF2-40B4-BE49-F238E27FC236}">
                <a16:creationId xmlns:a16="http://schemas.microsoft.com/office/drawing/2014/main" id="{F9C542CD-8B43-3BCC-0089-4701C5E9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04" y="1779934"/>
            <a:ext cx="6169884" cy="25853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5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83404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C5B5B7-A82E-6851-2147-B2361989316D}"/>
              </a:ext>
            </a:extLst>
          </p:cNvPr>
          <p:cNvSpPr txBox="1"/>
          <p:nvPr/>
        </p:nvSpPr>
        <p:spPr>
          <a:xfrm>
            <a:off x="1482506" y="15676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KPI-5</a:t>
            </a:r>
            <a:endParaRPr lang="en-IN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4134A-DE04-C2CB-257C-1C8D9EA841C6}"/>
              </a:ext>
            </a:extLst>
          </p:cNvPr>
          <p:cNvSpPr txBox="1"/>
          <p:nvPr/>
        </p:nvSpPr>
        <p:spPr>
          <a:xfrm>
            <a:off x="895381" y="1197397"/>
            <a:ext cx="5640161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Role Vs Work life balance</a:t>
            </a:r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798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This Tree Map represents the ratings given by employees to the work life balance respective to their job role.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In comparing job roles and work-life balance, we can conclude the following: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baseline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For Manufacturing Directors, more employees seem to have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Times New Roman" panose="02020603050405020304" pitchFamily="18" charset="0"/>
              </a:rPr>
              <a:t>given average ratings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, indicating that they can moderately manage both their job and work-life.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Healthcare Representatives show a more even distribution, suggesting that they are trying to balance both aspects according to their individual circumstances.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 Each employee appears to have different strategies for managing both job and work-life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3226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DF3E7D-9E38-C59A-7D7E-57DF4423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42" y="1317522"/>
            <a:ext cx="5335662" cy="3506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67950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Center Business Plan _ by Slidesgo</Template>
  <TotalTime>579</TotalTime>
  <Words>765</Words>
  <Application>Microsoft Office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Arial Black</vt:lpstr>
      <vt:lpstr>Calibri</vt:lpstr>
      <vt:lpstr>Courier New</vt:lpstr>
      <vt:lpstr>Exo</vt:lpstr>
      <vt:lpstr>Gloucester MT Extra Condensed</vt:lpstr>
      <vt:lpstr>Proxima Nova</vt:lpstr>
      <vt:lpstr>Proxima Nova Semibold</vt:lpstr>
      <vt:lpstr>PT Sans</vt:lpstr>
      <vt:lpstr>Roboto Condensed Light</vt:lpstr>
      <vt:lpstr>Times New Roman</vt:lpstr>
      <vt:lpstr>Wingdings</vt:lpstr>
      <vt:lpstr>Data Center Business Plan by Slidesgo</vt:lpstr>
      <vt:lpstr>Slidesgo Final Pages</vt:lpstr>
      <vt:lpstr>      HR Analytics Project(P375) (Employee Retention)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 Project</dc:title>
  <dc:creator>Pramod Arekar</dc:creator>
  <cp:lastModifiedBy>subhashree priyadarshini</cp:lastModifiedBy>
  <cp:revision>6</cp:revision>
  <dcterms:created xsi:type="dcterms:W3CDTF">2023-10-22T02:47:14Z</dcterms:created>
  <dcterms:modified xsi:type="dcterms:W3CDTF">2024-03-01T17:49:02Z</dcterms:modified>
</cp:coreProperties>
</file>